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22" r:id="rId5"/>
    <p:sldId id="326" r:id="rId6"/>
    <p:sldId id="323" r:id="rId7"/>
    <p:sldId id="325" r:id="rId8"/>
    <p:sldId id="298" r:id="rId9"/>
    <p:sldId id="324" r:id="rId10"/>
    <p:sldId id="327" r:id="rId11"/>
    <p:sldId id="328" r:id="rId12"/>
    <p:sldId id="329" r:id="rId13"/>
    <p:sldId id="330" r:id="rId14"/>
    <p:sldId id="331" r:id="rId15"/>
    <p:sldId id="332" r:id="rId16"/>
    <p:sldId id="303" r:id="rId1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9" autoAdjust="0"/>
    <p:restoredTop sz="94660"/>
  </p:normalViewPr>
  <p:slideViewPr>
    <p:cSldViewPr snapToGrid="0" snapToObjects="1" showGuides="1">
      <p:cViewPr varScale="1">
        <p:scale>
          <a:sx n="108" d="100"/>
          <a:sy n="108" d="100"/>
        </p:scale>
        <p:origin x="1698" y="108"/>
      </p:cViewPr>
      <p:guideLst>
        <p:guide orient="horz" pos="2160"/>
        <p:guide pos="30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D:\julian%20villar\COMPENSACIONES\febrero\Copia%20de%20REPORTE%20%20MES%20FEBRERO%202016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D:\julian%20villar\COMPENSACIONES\febrero\Copia%20de%20REPORTE%20%20MES%20FEBRERO%202016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D:\julian%20villar\COMPENSACIONES\febrero\Copia%20de%20REPORTE%20%20MES%20FEBRERO%202016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D:\julian%20villar\COMPENSACIONES\febrero\Copia%20de%20REPORTE%20%20MES%20FEBRERO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CALCULO!$M$7</c:f>
              <c:strCache>
                <c:ptCount val="1"/>
                <c:pt idx="0">
                  <c:v> FEBRERO 2016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D5C-40FB-A0DB-181E408A2853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C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D5C-40FB-A0DB-181E408A2853}"/>
              </c:ext>
            </c:extLst>
          </c:dPt>
          <c:dPt>
            <c:idx val="5"/>
            <c:invertIfNegative val="0"/>
            <c:bubble3D val="0"/>
            <c:spPr>
              <a:solidFill>
                <a:srgbClr val="1F497D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D5C-40FB-A0DB-181E408A2853}"/>
              </c:ext>
            </c:extLst>
          </c:dPt>
          <c:dPt>
            <c:idx val="6"/>
            <c:invertIfNegative val="0"/>
            <c:bubble3D val="0"/>
            <c:spPr>
              <a:solidFill>
                <a:srgbClr val="F75D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D5C-40FB-A0DB-181E408A2853}"/>
              </c:ext>
            </c:extLst>
          </c:dPt>
          <c:dLbls>
            <c:dLbl>
              <c:idx val="2"/>
              <c:layout>
                <c:manualLayout>
                  <c:x val="-1.9550342130987292E-3"/>
                  <c:y val="-1.29867442197361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5C-40FB-A0DB-181E408A2853}"/>
                </c:ext>
              </c:extLst>
            </c:dLbl>
            <c:dLbl>
              <c:idx val="6"/>
              <c:layout>
                <c:manualLayout>
                  <c:x val="-1.4336751943342161E-16"/>
                  <c:y val="0.2067182741512168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5C-40FB-A0DB-181E408A2853}"/>
                </c:ext>
              </c:extLst>
            </c:dLbl>
            <c:dLbl>
              <c:idx val="7"/>
              <c:layout>
                <c:manualLayout>
                  <c:x val="-1.4336751943342161E-16"/>
                  <c:y val="0.2250878418595445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5C-40FB-A0DB-181E408A28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CALCULO!$L$8:$L$15</c:f>
              <c:strCache>
                <c:ptCount val="8"/>
                <c:pt idx="0">
                  <c:v>EASYFLY</c:v>
                </c:pt>
                <c:pt idx="1">
                  <c:v>ADA</c:v>
                </c:pt>
                <c:pt idx="2">
                  <c:v>SATENA</c:v>
                </c:pt>
                <c:pt idx="3">
                  <c:v>FAST COLOMBIA</c:v>
                </c:pt>
                <c:pt idx="4">
                  <c:v>LAN COLOMBIA</c:v>
                </c:pt>
                <c:pt idx="5">
                  <c:v>COPA COLOMBIA</c:v>
                </c:pt>
                <c:pt idx="6">
                  <c:v>AVIANCA</c:v>
                </c:pt>
                <c:pt idx="7">
                  <c:v>TOTAL GENERAL</c:v>
                </c:pt>
              </c:strCache>
            </c:strRef>
          </c:cat>
          <c:val>
            <c:numRef>
              <c:f>CALCULO!$M$8:$M$15</c:f>
              <c:numCache>
                <c:formatCode>#,##0</c:formatCode>
                <c:ptCount val="8"/>
                <c:pt idx="0">
                  <c:v>8802793</c:v>
                </c:pt>
                <c:pt idx="1">
                  <c:v>9815474</c:v>
                </c:pt>
                <c:pt idx="2">
                  <c:v>18769362</c:v>
                </c:pt>
                <c:pt idx="3">
                  <c:v>90662352</c:v>
                </c:pt>
                <c:pt idx="4">
                  <c:v>114137675.32707091</c:v>
                </c:pt>
                <c:pt idx="5">
                  <c:v>126418175</c:v>
                </c:pt>
                <c:pt idx="6">
                  <c:v>3159210418.8678446</c:v>
                </c:pt>
                <c:pt idx="7">
                  <c:v>3527816250.1949153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5C-40FB-A0DB-181E408A285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66154928"/>
        <c:axId val="1066151120"/>
      </c:barChart>
      <c:catAx>
        <c:axId val="106615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66151120"/>
        <c:crosses val="autoZero"/>
        <c:auto val="1"/>
        <c:lblAlgn val="ctr"/>
        <c:lblOffset val="100"/>
        <c:noMultiLvlLbl val="0"/>
      </c:catAx>
      <c:valAx>
        <c:axId val="1066151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66154928"/>
        <c:crosses val="autoZero"/>
        <c:crossBetween val="between"/>
      </c:valAx>
      <c:spPr>
        <a:solidFill>
          <a:sysClr val="window" lastClr="FFFFFF"/>
        </a:solidFill>
        <a:ln>
          <a:solidFill>
            <a:schemeClr val="accent6"/>
          </a:solidFill>
        </a:ln>
        <a:effectLst/>
      </c:spPr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rgbClr val="00B050"/>
      </a:solidFill>
      <a:round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'calculo x c 100.000 pax'!$B$52</c:f>
              <c:strCache>
                <c:ptCount val="1"/>
                <c:pt idx="0">
                  <c:v>Número de  Compensaciones y Otros Pagos al Usuario  por cada 100.000 Pasajeros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5A1-45F7-9027-2DAB76C897F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5A1-45F7-9027-2DAB76C897F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5A1-45F7-9027-2DAB76C897F9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5A1-45F7-9027-2DAB76C897F9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5A1-45F7-9027-2DAB76C897F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5A1-45F7-9027-2DAB76C897F9}"/>
              </c:ext>
            </c:extLst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5A1-45F7-9027-2DAB76C897F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'calculo x c 100.000 pax'!$A$53:$A$60</c:f>
              <c:strCache>
                <c:ptCount val="8"/>
                <c:pt idx="0">
                  <c:v>COPA COLOMBIA</c:v>
                </c:pt>
                <c:pt idx="1">
                  <c:v>EASYFLY</c:v>
                </c:pt>
                <c:pt idx="2">
                  <c:v>LAN COLOMBIA</c:v>
                </c:pt>
                <c:pt idx="3">
                  <c:v>AVIANCA</c:v>
                </c:pt>
                <c:pt idx="4">
                  <c:v>SATENA</c:v>
                </c:pt>
                <c:pt idx="5">
                  <c:v>FAST COLOMBIA</c:v>
                </c:pt>
                <c:pt idx="6">
                  <c:v>ADA</c:v>
                </c:pt>
                <c:pt idx="7">
                  <c:v>Total general</c:v>
                </c:pt>
              </c:strCache>
            </c:strRef>
          </c:cat>
          <c:val>
            <c:numRef>
              <c:f>'calculo x c 100.000 pax'!$B$53:$B$60</c:f>
              <c:numCache>
                <c:formatCode>0</c:formatCode>
                <c:ptCount val="8"/>
                <c:pt idx="0">
                  <c:v>962.11975994927673</c:v>
                </c:pt>
                <c:pt idx="1">
                  <c:v>1188.1483895497258</c:v>
                </c:pt>
                <c:pt idx="2">
                  <c:v>1247.4903633102936</c:v>
                </c:pt>
                <c:pt idx="3">
                  <c:v>2068.251601837615</c:v>
                </c:pt>
                <c:pt idx="4">
                  <c:v>2090.4949554232694</c:v>
                </c:pt>
                <c:pt idx="5">
                  <c:v>2422.0752377015297</c:v>
                </c:pt>
                <c:pt idx="6">
                  <c:v>4524.8114661889094</c:v>
                </c:pt>
                <c:pt idx="7" formatCode="#,##0">
                  <c:v>14503.391773960619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5A1-45F7-9027-2DAB76C89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6147312"/>
        <c:axId val="1066147856"/>
      </c:barChart>
      <c:catAx>
        <c:axId val="106614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66147856"/>
        <c:crosses val="autoZero"/>
        <c:auto val="1"/>
        <c:lblAlgn val="ctr"/>
        <c:lblOffset val="100"/>
        <c:noMultiLvlLbl val="0"/>
      </c:catAx>
      <c:valAx>
        <c:axId val="1066147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66147312"/>
        <c:crosses val="autoZero"/>
        <c:crossBetween val="between"/>
      </c:valAx>
      <c:spPr>
        <a:solidFill>
          <a:schemeClr val="lt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c:spPr>
    </c:plotArea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12700" cap="flat" cmpd="sng" algn="ctr">
      <a:solidFill>
        <a:schemeClr val="accent4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O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4063817436631119E-2"/>
          <c:y val="0.1351111111111111"/>
          <c:w val="0.89379781953763626"/>
          <c:h val="0.743348241469816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'calculo x c 100.000 pax'!$B$70</c:f>
              <c:strCache>
                <c:ptCount val="1"/>
                <c:pt idx="0">
                  <c:v>% PAX AFECTADOS POR AEROLINEA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780-49D3-B72B-D24312BFB85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780-49D3-B72B-D24312BFB85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780-49D3-B72B-D24312BFB856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780-49D3-B72B-D24312BFB856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780-49D3-B72B-D24312BFB856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780-49D3-B72B-D24312BFB85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780-49D3-B72B-D24312BFB856}"/>
              </c:ext>
            </c:extLst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780-49D3-B72B-D24312BFB8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'calculo x c 100.000 pax'!$A$71:$A$78</c:f>
              <c:strCache>
                <c:ptCount val="8"/>
                <c:pt idx="0">
                  <c:v>COPA COLOMBIA</c:v>
                </c:pt>
                <c:pt idx="1">
                  <c:v>LAN COLOMBIA</c:v>
                </c:pt>
                <c:pt idx="2">
                  <c:v>SATENA</c:v>
                </c:pt>
                <c:pt idx="3">
                  <c:v>AVIANCA</c:v>
                </c:pt>
                <c:pt idx="4">
                  <c:v>EASYFLY</c:v>
                </c:pt>
                <c:pt idx="5">
                  <c:v>FAST COLOMBIA</c:v>
                </c:pt>
                <c:pt idx="6">
                  <c:v>ADA</c:v>
                </c:pt>
                <c:pt idx="7">
                  <c:v>Total general</c:v>
                </c:pt>
              </c:strCache>
            </c:strRef>
          </c:cat>
          <c:val>
            <c:numRef>
              <c:f>'calculo x c 100.000 pax'!$B$71:$B$78</c:f>
              <c:numCache>
                <c:formatCode>0.00%</c:formatCode>
                <c:ptCount val="8"/>
                <c:pt idx="0">
                  <c:v>9.5990799038617493E-3</c:v>
                </c:pt>
                <c:pt idx="1">
                  <c:v>1.1066040084846995E-2</c:v>
                </c:pt>
                <c:pt idx="2">
                  <c:v>1.127693468600654E-2</c:v>
                </c:pt>
                <c:pt idx="3">
                  <c:v>1.1714873683439811E-2</c:v>
                </c:pt>
                <c:pt idx="4">
                  <c:v>1.1881483895497258E-2</c:v>
                </c:pt>
                <c:pt idx="5">
                  <c:v>2.4220752377015296E-2</c:v>
                </c:pt>
                <c:pt idx="6">
                  <c:v>4.5248114661889091E-2</c:v>
                </c:pt>
                <c:pt idx="7">
                  <c:v>0.12500727929255673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780-49D3-B72B-D24312BFB8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66149488"/>
        <c:axId val="1066150032"/>
      </c:barChart>
      <c:catAx>
        <c:axId val="106614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66150032"/>
        <c:crosses val="autoZero"/>
        <c:auto val="1"/>
        <c:lblAlgn val="ctr"/>
        <c:lblOffset val="100"/>
        <c:noMultiLvlLbl val="0"/>
      </c:catAx>
      <c:valAx>
        <c:axId val="1066150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66149488"/>
        <c:crosses val="autoZero"/>
        <c:crossBetween val="between"/>
      </c:valAx>
      <c:spPr>
        <a:solidFill>
          <a:schemeClr val="lt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c:spPr>
    </c:plotArea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 w="12700" cap="flat" cmpd="sng" algn="ctr">
      <a:solidFill>
        <a:schemeClr val="accent4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O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15972774531811"/>
          <c:y val="0.10202334818724484"/>
          <c:w val="0.83592507429128238"/>
          <c:h val="0.7594423478337232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0A3-46C7-A4C8-4E8FE2DEC6B5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0A3-46C7-A4C8-4E8FE2DEC6B5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0A3-46C7-A4C8-4E8FE2DEC6B5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0A3-46C7-A4C8-4E8FE2DEC6B5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0A3-46C7-A4C8-4E8FE2DEC6B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0A3-46C7-A4C8-4E8FE2DEC6B5}"/>
              </c:ext>
            </c:extLst>
          </c:dPt>
          <c:dLbls>
            <c:dLbl>
              <c:idx val="2"/>
              <c:layout>
                <c:manualLayout>
                  <c:x val="-7.4924628649418235E-17"/>
                  <c:y val="0.2553192304108466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A3-46C7-A4C8-4E8FE2DEC6B5}"/>
                </c:ext>
              </c:extLst>
            </c:dLbl>
            <c:dLbl>
              <c:idx val="6"/>
              <c:layout>
                <c:manualLayout>
                  <c:x val="0"/>
                  <c:y val="0.2512665442138490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0A3-46C7-A4C8-4E8FE2DEC6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CALCULO!$F$34:$F$40</c:f>
              <c:strCache>
                <c:ptCount val="7"/>
                <c:pt idx="0">
                  <c:v> VUELOS CANCELADOS </c:v>
                </c:pt>
                <c:pt idx="1">
                  <c:v> VUELOS ANTICIPADOS </c:v>
                </c:pt>
                <c:pt idx="2">
                  <c:v> VUELOS DEMORADOS </c:v>
                </c:pt>
                <c:pt idx="3">
                  <c:v> SOBREVENTAS </c:v>
                </c:pt>
                <c:pt idx="4">
                  <c:v>EQUIPAJE</c:v>
                </c:pt>
                <c:pt idx="5">
                  <c:v>*DENEGACIÓN DE EMBARQUE</c:v>
                </c:pt>
                <c:pt idx="6">
                  <c:v> TOTAL GENERAL </c:v>
                </c:pt>
              </c:strCache>
            </c:strRef>
          </c:cat>
          <c:val>
            <c:numRef>
              <c:f>CALCULO!$G$34:$G$40</c:f>
              <c:numCache>
                <c:formatCode>#,##0_ ;[Red]\-#,##0\ </c:formatCode>
                <c:ptCount val="7"/>
                <c:pt idx="0">
                  <c:v>884470194.3221308</c:v>
                </c:pt>
                <c:pt idx="1">
                  <c:v>7668132.0625091949</c:v>
                </c:pt>
                <c:pt idx="2">
                  <c:v>1486766248.0893466</c:v>
                </c:pt>
                <c:pt idx="3">
                  <c:v>150887013.55005747</c:v>
                </c:pt>
                <c:pt idx="4">
                  <c:v>362988470</c:v>
                </c:pt>
                <c:pt idx="5">
                  <c:v>635036192.17087102</c:v>
                </c:pt>
                <c:pt idx="6" formatCode="&quot;$&quot;#,##0_);[Red]\(&quot;$&quot;#,##0\)">
                  <c:v>3527816250.1949148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0A3-46C7-A4C8-4E8FE2DEC6B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00533360"/>
        <c:axId val="1100531184"/>
      </c:barChart>
      <c:catAx>
        <c:axId val="1100533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00531184"/>
        <c:crosses val="autoZero"/>
        <c:auto val="1"/>
        <c:lblAlgn val="ctr"/>
        <c:lblOffset val="100"/>
        <c:noMultiLvlLbl val="0"/>
      </c:catAx>
      <c:valAx>
        <c:axId val="1100531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00533360"/>
        <c:crosses val="autoZero"/>
        <c:crossBetween val="between"/>
      </c:valAx>
      <c:spPr>
        <a:solidFill>
          <a:sysClr val="window" lastClr="FFFFFF"/>
        </a:solidFill>
        <a:ln>
          <a:solidFill>
            <a:schemeClr val="accent6"/>
          </a:solidFill>
        </a:ln>
        <a:effectLst/>
      </c:spPr>
    </c:plotArea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accent6"/>
      </a:solidFill>
      <a:round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27A31-8B70-484C-A67D-DC17AAB13D95}" type="datetimeFigureOut">
              <a:rPr lang="es-ES" smtClean="0"/>
              <a:t>08/03/2017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4CE45-D4DB-2342-87C1-B960E212B0C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99051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0FF5C-916C-FC4C-8491-FA264B13FCF2}" type="datetimeFigureOut">
              <a:rPr lang="es-ES" smtClean="0"/>
              <a:t>08/03/2017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7605E-031D-5D48-BE3A-91A96A7C546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15584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9217024" cy="691276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7980" y="3058778"/>
            <a:ext cx="7847686" cy="9707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27979" y="4231906"/>
            <a:ext cx="7847687" cy="33591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627979" y="6423719"/>
            <a:ext cx="3989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343071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9217024" cy="691276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0390" y="2577849"/>
            <a:ext cx="3158381" cy="137292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10390" y="3950773"/>
            <a:ext cx="3158381" cy="100346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6" name="Marcador de contenido 2"/>
          <p:cNvSpPr>
            <a:spLocks noGrp="1"/>
          </p:cNvSpPr>
          <p:nvPr>
            <p:ph idx="10"/>
          </p:nvPr>
        </p:nvSpPr>
        <p:spPr>
          <a:xfrm>
            <a:off x="3892190" y="1700808"/>
            <a:ext cx="5288322" cy="4264764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627979" y="6423719"/>
            <a:ext cx="3989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216528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799011"/>
            <a:ext cx="8229600" cy="4327151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693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568EC-4245-DD4C-84C2-75CD8A3AD1D4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371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751979"/>
            <a:ext cx="4038600" cy="43741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751979"/>
            <a:ext cx="4038600" cy="43741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B27B-6F0D-224B-A2ED-EB63453D4360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537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ED7A-7F90-B949-B4C0-68A7D9C17043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813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4F-8CBB-494F-9A21-7BED0805888B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428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Plantilla PPT AEROCIVIL-01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315204"/>
            <a:ext cx="6412098" cy="1121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77997"/>
            <a:ext cx="8229600" cy="4448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526574"/>
            <a:ext cx="1016779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642A505D-C5CD-D943-AB03-A4C1CBE72BE3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789169" y="6526574"/>
            <a:ext cx="5654887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s-ES" dirty="0"/>
              <a:t>www.aerocivil.gov.co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740706" y="6526574"/>
            <a:ext cx="946093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88F8E628-6199-4E49-B97E-043B0DCFEA8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969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2" r:id="rId5"/>
    <p:sldLayoutId id="2147483654" r:id="rId6"/>
    <p:sldLayoutId id="2147483655" r:id="rId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40404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5532" y="696437"/>
            <a:ext cx="7089821" cy="1121753"/>
          </a:xfrm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CO" dirty="0">
                <a:ln/>
                <a:solidFill>
                  <a:schemeClr val="bg2">
                    <a:lumMod val="10000"/>
                  </a:schemeClr>
                </a:solidFill>
                <a:latin typeface="Futura LT Medium" charset="0"/>
              </a:rPr>
              <a:t>TRANSPORTE AÉREO</a:t>
            </a:r>
            <a:endParaRPr lang="es-CO" dirty="0">
              <a:ln/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5532" y="1818190"/>
            <a:ext cx="8229600" cy="4327151"/>
          </a:xfrm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just">
              <a:buFont typeface="Arial" pitchFamily="34" charset="0"/>
              <a:buChar char="•"/>
            </a:pPr>
            <a:endParaRPr lang="es-MX" b="1" dirty="0">
              <a:ln/>
              <a:solidFill>
                <a:schemeClr val="accent4"/>
              </a:solidFill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/>
                <a:solidFill>
                  <a:schemeClr val="bg2">
                    <a:lumMod val="10000"/>
                  </a:schemeClr>
                </a:solidFill>
                <a:latin typeface="Futura LT Medium" charset="0"/>
                <a:ea typeface="+mj-ea"/>
              </a:rPr>
              <a:t>COMPENSACIONES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/>
                <a:solidFill>
                  <a:schemeClr val="bg2">
                    <a:lumMod val="10000"/>
                  </a:schemeClr>
                </a:solidFill>
                <a:latin typeface="Futura LT Medium" charset="0"/>
                <a:ea typeface="+mj-ea"/>
              </a:rPr>
              <a:t>Y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/>
                <a:solidFill>
                  <a:schemeClr val="bg2">
                    <a:lumMod val="10000"/>
                  </a:schemeClr>
                </a:solidFill>
                <a:latin typeface="Futura LT Medium" charset="0"/>
                <a:ea typeface="+mj-ea"/>
              </a:rPr>
              <a:t>OTROS PAGOS AL USUARIO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endParaRPr lang="es-CO" b="1" dirty="0">
              <a:ln/>
              <a:solidFill>
                <a:schemeClr val="bg2">
                  <a:lumMod val="10000"/>
                </a:schemeClr>
              </a:solidFill>
              <a:latin typeface="Futura LT Medium" charset="0"/>
              <a:ea typeface="+mj-ea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/>
                <a:solidFill>
                  <a:schemeClr val="bg2">
                    <a:lumMod val="10000"/>
                  </a:schemeClr>
                </a:solidFill>
                <a:latin typeface="Futura LT Medium" charset="0"/>
                <a:ea typeface="+mj-ea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/>
                <a:solidFill>
                  <a:schemeClr val="bg2">
                    <a:lumMod val="10000"/>
                  </a:schemeClr>
                </a:solidFill>
                <a:latin typeface="Futura LT Medium" charset="0"/>
                <a:ea typeface="+mj-ea"/>
              </a:rPr>
              <a:t>FEBRERO 2016</a:t>
            </a:r>
          </a:p>
          <a:p>
            <a:pPr marL="0" indent="0" algn="just">
              <a:buNone/>
            </a:pPr>
            <a:endParaRPr lang="es-MX" b="1" dirty="0">
              <a:ln/>
              <a:solidFill>
                <a:schemeClr val="accent4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es-MX" b="1" dirty="0">
              <a:ln/>
              <a:solidFill>
                <a:schemeClr val="accent4"/>
              </a:solidFill>
            </a:endParaRPr>
          </a:p>
          <a:p>
            <a:endParaRPr lang="es-CO" b="1" dirty="0">
              <a:ln/>
              <a:solidFill>
                <a:schemeClr val="accent4"/>
              </a:solidFill>
            </a:endParaRP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8286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8790"/>
            <a:ext cx="6986856" cy="1308168"/>
          </a:xfrm>
        </p:spPr>
        <p:txBody>
          <a:bodyPr>
            <a:normAutofit/>
          </a:bodyPr>
          <a:lstStyle/>
          <a:p>
            <a:pPr algn="ctr"/>
            <a:r>
              <a:rPr lang="es-CO" sz="2000" dirty="0"/>
              <a:t>COMENSACIONES Y OTROS PAGOS AL USUARIO AÑO 2016 </a:t>
            </a:r>
            <a:r>
              <a:rPr lang="es-CO" sz="1600" b="0" dirty="0"/>
              <a:t>(Miles $)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10</a:t>
            </a:fld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9099"/>
            <a:ext cx="8860665" cy="524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677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15204"/>
            <a:ext cx="6986856" cy="1313299"/>
          </a:xfrm>
        </p:spPr>
        <p:txBody>
          <a:bodyPr>
            <a:normAutofit/>
          </a:bodyPr>
          <a:lstStyle/>
          <a:p>
            <a:pPr algn="ctr"/>
            <a:r>
              <a:rPr lang="es-CO" sz="2000" dirty="0"/>
              <a:t>Número de Compensaciones y Otros Pagos al Usuario por cada 100.000 pasajeros – Año 2016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11</a:t>
            </a:fld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1532586"/>
            <a:ext cx="8229599" cy="448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15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7347" y="122021"/>
            <a:ext cx="6866709" cy="882295"/>
          </a:xfrm>
        </p:spPr>
        <p:txBody>
          <a:bodyPr>
            <a:normAutofit/>
          </a:bodyPr>
          <a:lstStyle/>
          <a:p>
            <a:pPr algn="ctr"/>
            <a:r>
              <a:rPr lang="es-CO" sz="2000" dirty="0"/>
              <a:t>Número de Compensaciones y Otros Pagos al Usuario por cada 100.000 pasajeros – Año 2016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12</a:t>
            </a:fld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62539"/>
            <a:ext cx="8390586" cy="481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296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571585" y="399985"/>
            <a:ext cx="7704856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“Compensaciones y Otros pagos al usuario” 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Febrero 2016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sz="20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es-CO" sz="2000" b="1" dirty="0"/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es-CO" sz="20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s-CO" sz="2400" dirty="0">
                <a:solidFill>
                  <a:schemeClr val="bg2">
                    <a:lumMod val="10000"/>
                  </a:schemeClr>
                </a:solidFill>
              </a:rPr>
              <a:t>En el mes de Febrero las aerolíneas  reportan información de OTROS PAGOS AL USUARIO</a:t>
            </a:r>
            <a:r>
              <a:rPr lang="es-CO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CO" sz="2400" dirty="0">
                <a:solidFill>
                  <a:schemeClr val="bg2">
                    <a:lumMod val="10000"/>
                  </a:schemeClr>
                </a:solidFill>
              </a:rPr>
              <a:t>que por mera liberalidad y sin estar obligadas a ello entregan a sus pasajeros con ocasión de operaciones irregulares cuyas causas obedecieron a factores externos o fuera de control de las aerolíneas. 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br>
              <a:rPr lang="es-CO" sz="2400" dirty="0">
                <a:solidFill>
                  <a:schemeClr val="bg2">
                    <a:lumMod val="10000"/>
                  </a:schemeClr>
                </a:solidFill>
              </a:rPr>
            </a:br>
            <a:br>
              <a:rPr lang="es-CO" sz="2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s-CO" sz="2400" dirty="0">
                <a:solidFill>
                  <a:schemeClr val="bg2">
                    <a:lumMod val="10000"/>
                  </a:schemeClr>
                </a:solidFill>
              </a:rPr>
              <a:t> Para el mes de Febrero de 2016 se consolidan los valores reportados (compensaciones (causas internas)+ otros pagos al usuario (causas externas)). </a:t>
            </a:r>
            <a:br>
              <a:rPr lang="es-CO" sz="2400" dirty="0">
                <a:solidFill>
                  <a:schemeClr val="bg2">
                    <a:lumMod val="10000"/>
                  </a:schemeClr>
                </a:solidFill>
              </a:rPr>
            </a:br>
            <a:br>
              <a:rPr lang="es-CO" sz="2400" dirty="0">
                <a:solidFill>
                  <a:schemeClr val="bg2">
                    <a:lumMod val="10000"/>
                  </a:schemeClr>
                </a:solidFill>
              </a:rPr>
            </a:br>
            <a:endParaRPr lang="es-CO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469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252028" y="116632"/>
            <a:ext cx="7578327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Valor Total Pagado a los Pasajeros  por Compensaciones y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 Otros Pagos al Usuario – Febrero 2016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/>
          </a:p>
        </p:txBody>
      </p:sp>
      <p:sp>
        <p:nvSpPr>
          <p:cNvPr id="10" name="Rectángulo 9"/>
          <p:cNvSpPr/>
          <p:nvPr/>
        </p:nvSpPr>
        <p:spPr>
          <a:xfrm>
            <a:off x="412123" y="4966893"/>
            <a:ext cx="864045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s-CO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s-CO" sz="28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3,528</a:t>
            </a:r>
            <a:r>
              <a:rPr lang="es-CO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CO" sz="2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Millones de pesos en “Compensaciones y Otros Pagos al Usuario” durante el mes de  FEBRERODE 2016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120" y="1093654"/>
            <a:ext cx="5320937" cy="401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708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3</a:t>
            </a:fld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824248" y="319898"/>
            <a:ext cx="661980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CO" sz="2400" b="1" dirty="0">
                <a:ln/>
                <a:solidFill>
                  <a:schemeClr val="accent4"/>
                </a:solidFill>
              </a:rPr>
              <a:t>Total Compensaciones y Otros pagos al Usuario Febrero2016</a:t>
            </a: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9898962"/>
              </p:ext>
            </p:extLst>
          </p:nvPr>
        </p:nvGraphicFramePr>
        <p:xfrm>
          <a:off x="360608" y="1522570"/>
          <a:ext cx="8461420" cy="4646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570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1019"/>
            <a:ext cx="6716332" cy="1121753"/>
          </a:xfrm>
        </p:spPr>
        <p:txBody>
          <a:bodyPr>
            <a:normAutofit/>
          </a:bodyPr>
          <a:lstStyle/>
          <a:p>
            <a:pPr algn="ctr"/>
            <a:r>
              <a:rPr lang="es-CO" sz="2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Número de  Compensaciones y Otros Pagos al Usuario  por cada 100.000 Pasajeros – Febrero 2016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4</a:t>
            </a:fld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915" y="1468191"/>
            <a:ext cx="8446342" cy="462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105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-116400" y="476994"/>
            <a:ext cx="8406490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Compensaciones y Otros Pagos al Usuario por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cada 100.000 Pasajeros -  Febrero 2016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6319320"/>
              </p:ext>
            </p:extLst>
          </p:nvPr>
        </p:nvGraphicFramePr>
        <p:xfrm>
          <a:off x="269967" y="1455314"/>
          <a:ext cx="8406490" cy="4544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4931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315204"/>
            <a:ext cx="7128457" cy="1121753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defRPr/>
            </a:pPr>
            <a:r>
              <a:rPr lang="es-CO" sz="2000" dirty="0">
                <a:latin typeface="Futura LT Medium" charset="0"/>
              </a:rPr>
              <a:t>% PASAJEROS AFECTADOS POR AEROLINEA</a:t>
            </a:r>
            <a:br>
              <a:rPr lang="es-CO" sz="2000" dirty="0">
                <a:latin typeface="Futura LT Medium" charset="0"/>
              </a:rPr>
            </a:br>
            <a:r>
              <a:rPr lang="es-CO" sz="2000" dirty="0">
                <a:latin typeface="Futura LT Medium" charset="0"/>
              </a:rPr>
              <a:t>FEBRERO 2016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6</a:t>
            </a:fld>
            <a:endParaRPr lang="es-ES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2933729"/>
              </p:ext>
            </p:extLst>
          </p:nvPr>
        </p:nvGraphicFramePr>
        <p:xfrm>
          <a:off x="457198" y="1436957"/>
          <a:ext cx="8326193" cy="4757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4535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252028" y="352573"/>
            <a:ext cx="7578327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Valor Pagado a los Pasajeros  por Motivo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  Febrero 2016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/>
          </a:p>
        </p:txBody>
      </p:sp>
      <p:sp>
        <p:nvSpPr>
          <p:cNvPr id="10" name="Rectángulo 9"/>
          <p:cNvSpPr/>
          <p:nvPr/>
        </p:nvSpPr>
        <p:spPr>
          <a:xfrm>
            <a:off x="412123" y="4966893"/>
            <a:ext cx="864045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s-CO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s-CO" sz="28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3,528</a:t>
            </a:r>
            <a:r>
              <a:rPr lang="es-CO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CO" sz="2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Millones de pesos en “Compensaciones y Otros Pagos al Usuario” durante el mes de  FEBRERO DE 2016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742541"/>
              </p:ext>
            </p:extLst>
          </p:nvPr>
        </p:nvGraphicFramePr>
        <p:xfrm>
          <a:off x="412123" y="1403796"/>
          <a:ext cx="8384146" cy="4005332"/>
        </p:xfrm>
        <a:graphic>
          <a:graphicData uri="http://schemas.openxmlformats.org/drawingml/2006/table">
            <a:tbl>
              <a:tblPr/>
              <a:tblGrid>
                <a:gridCol w="2365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9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2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7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1729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es-CO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VALOR  PAGADAS POR MOTIVO  </a:t>
                      </a:r>
                    </a:p>
                  </a:txBody>
                  <a:tcPr marL="8958" marR="8958" marT="89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72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MOTIVO QUE AFECTO EL VUELO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FEBRERO 2016 </a:t>
                      </a:r>
                    </a:p>
                  </a:txBody>
                  <a:tcPr marL="8958" marR="8958" marT="89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GENERAL </a:t>
                      </a:r>
                    </a:p>
                  </a:txBody>
                  <a:tcPr marL="8958" marR="8958" marT="89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72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</a:t>
                      </a:r>
                    </a:p>
                  </a:txBody>
                  <a:tcPr marL="8958" marR="8958" marT="89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PAGOS AL USUARIO</a:t>
                      </a:r>
                    </a:p>
                  </a:txBody>
                  <a:tcPr marL="8958" marR="8958" marT="89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46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VUELOS CANCELADOS 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464.626.510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419.843.685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884.470.194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46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VUELOS ANTICIPADOS 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7.668.132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7.668.132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46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VUELOS DEMORADOS 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1.099.994.930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386.771.318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1.486.766.248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529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SOBREVENTAS 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150.887.014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150.887.014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349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EQUIPAJE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362.938.470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362.988.470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529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*DENEGACIÓN DE EMBARQUE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635.036.192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635.036.192 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349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GENERAL 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2.086.115.055 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1.441.701.195 </a:t>
                      </a:r>
                    </a:p>
                  </a:txBody>
                  <a:tcPr marL="8958" marR="8958" marT="89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$3.527.816.250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251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252028" y="476994"/>
            <a:ext cx="7578327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Valor Pagado a los Pasajeros  por Motivo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 Febrero 2016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481126"/>
              </p:ext>
            </p:extLst>
          </p:nvPr>
        </p:nvGraphicFramePr>
        <p:xfrm>
          <a:off x="373487" y="1481070"/>
          <a:ext cx="8319752" cy="4842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6992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73536"/>
            <a:ext cx="7102699" cy="1121753"/>
          </a:xfrm>
        </p:spPr>
        <p:txBody>
          <a:bodyPr>
            <a:normAutofit/>
          </a:bodyPr>
          <a:lstStyle/>
          <a:p>
            <a:pPr algn="ctr"/>
            <a:r>
              <a:rPr lang="es-CO" sz="1600" dirty="0"/>
              <a:t>ACUMULADO COMPENSACIONES Y OTROS PAGOS AL USUARIO - AÑO 2016    </a:t>
            </a:r>
            <a:r>
              <a:rPr lang="es-CO" sz="1400" dirty="0"/>
              <a:t>(Miles $)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08/03/2017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9</a:t>
            </a:fld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949235" y="5325529"/>
            <a:ext cx="77375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s-CO" sz="36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8,789</a:t>
            </a:r>
            <a:r>
              <a:rPr lang="es-CO" sz="24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Millones de pesos en “Compensaciones y Otros Pagos al Usuario” a FEBRERO DE 2016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06" y="1480671"/>
            <a:ext cx="7946265" cy="384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686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r 1">
      <a:dk1>
        <a:srgbClr val="949494"/>
      </a:dk1>
      <a:lt1>
        <a:sysClr val="window" lastClr="FFFFFF"/>
      </a:lt1>
      <a:dk2>
        <a:srgbClr val="1F497D"/>
      </a:dk2>
      <a:lt2>
        <a:srgbClr val="EEECE1"/>
      </a:lt2>
      <a:accent1>
        <a:srgbClr val="365B86"/>
      </a:accent1>
      <a:accent2>
        <a:srgbClr val="C0000C"/>
      </a:accent2>
      <a:accent3>
        <a:srgbClr val="528414"/>
      </a:accent3>
      <a:accent4>
        <a:srgbClr val="5407A2"/>
      </a:accent4>
      <a:accent5>
        <a:srgbClr val="00BAD3"/>
      </a:accent5>
      <a:accent6>
        <a:srgbClr val="F75D00"/>
      </a:accent6>
      <a:hlink>
        <a:srgbClr val="002CD7"/>
      </a:hlink>
      <a:folHlink>
        <a:srgbClr val="A8006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F0F376F5206C24AB60681C4EE5F9EC8" ma:contentTypeVersion="2" ma:contentTypeDescription="Crear nuevo documento." ma:contentTypeScope="" ma:versionID="125570edb852cf33dfe1da0d4704a3b1">
  <xsd:schema xmlns:xsd="http://www.w3.org/2001/XMLSchema" xmlns:xs="http://www.w3.org/2001/XMLSchema" xmlns:p="http://schemas.microsoft.com/office/2006/metadata/properties" xmlns:ns2="6574934e-1d00-4e52-b7b8-0f8db69d4c5d" targetNamespace="http://schemas.microsoft.com/office/2006/metadata/properties" ma:root="true" ma:fieldsID="27de8279a8edb5b589ed1b0e6a0eec21" ns2:_="">
    <xsd:import namespace="6574934e-1d00-4e52-b7b8-0f8db69d4c5d"/>
    <xsd:element name="properties">
      <xsd:complexType>
        <xsd:sequence>
          <xsd:element name="documentManagement">
            <xsd:complexType>
              <xsd:all>
                <xsd:element ref="ns2:Formato" minOccurs="0"/>
                <xsd:element ref="ns2:Ord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74934e-1d00-4e52-b7b8-0f8db69d4c5d" elementFormDefault="qualified">
    <xsd:import namespace="http://schemas.microsoft.com/office/2006/documentManagement/types"/>
    <xsd:import namespace="http://schemas.microsoft.com/office/infopath/2007/PartnerControls"/>
    <xsd:element name="Formato" ma:index="8" nillable="true" ma:displayName="Formato" ma:format="Hyperlink" ma:internalName="Formato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Orden" ma:index="9" nillable="true" ma:displayName="Orden" ma:internalName="Orde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rmato xmlns="6574934e-1d00-4e52-b7b8-0f8db69d4c5d">
      <Url>http://www.aerocivil.gov.co/Style%20Library/Images/ppt.svg</Url>
      <Description>/Style%20Library/Images/ppt.svg</Description>
    </Formato>
    <Orden xmlns="6574934e-1d00-4e52-b7b8-0f8db69d4c5d">04</Orde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A5238A-F0A1-4549-B5EF-9AADFDF79C74}"/>
</file>

<file path=customXml/itemProps2.xml><?xml version="1.0" encoding="utf-8"?>
<ds:datastoreItem xmlns:ds="http://schemas.openxmlformats.org/officeDocument/2006/customXml" ds:itemID="{2C972454-6444-4CC9-B315-4C43FA0E390B}"/>
</file>

<file path=customXml/itemProps3.xml><?xml version="1.0" encoding="utf-8"?>
<ds:datastoreItem xmlns:ds="http://schemas.openxmlformats.org/officeDocument/2006/customXml" ds:itemID="{F4AF38C9-F9EC-4755-B9C6-CEC43DC0917F}"/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344</Words>
  <Application>Microsoft Office PowerPoint</Application>
  <PresentationFormat>Presentación en pantalla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Futura LT Medium</vt:lpstr>
      <vt:lpstr>Tema de Office</vt:lpstr>
      <vt:lpstr>TRANSPORTE AÉREO</vt:lpstr>
      <vt:lpstr>Presentación de PowerPoint</vt:lpstr>
      <vt:lpstr>Presentación de PowerPoint</vt:lpstr>
      <vt:lpstr>Número de  Compensaciones y Otros Pagos al Usuario  por cada 100.000 Pasajeros – Febrero 2016</vt:lpstr>
      <vt:lpstr>Presentación de PowerPoint</vt:lpstr>
      <vt:lpstr>% PASAJEROS AFECTADOS POR AEROLINEA FEBRERO 2016</vt:lpstr>
      <vt:lpstr>Presentación de PowerPoint</vt:lpstr>
      <vt:lpstr>Presentación de PowerPoint</vt:lpstr>
      <vt:lpstr>ACUMULADO COMPENSACIONES Y OTROS PAGOS AL USUARIO - AÑO 2016    (Miles $)</vt:lpstr>
      <vt:lpstr>COMENSACIONES Y OTROS PAGOS AL USUARIO AÑO 2016 (Miles $)</vt:lpstr>
      <vt:lpstr>Número de Compensaciones y Otros Pagos al Usuario por cada 100.000 pasajeros – Año 2016</vt:lpstr>
      <vt:lpstr>Número de Compensaciones y Otros Pagos al Usuario por cada 100.000 pasajeros – Año 2016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Compensaciones y otros p al u febrero 2016</dc:title>
  <dc:creator>CAMILO</dc:creator>
  <cp:lastModifiedBy>Uriel Bedoya Correa</cp:lastModifiedBy>
  <cp:revision>83</cp:revision>
  <dcterms:created xsi:type="dcterms:W3CDTF">2015-08-10T15:28:24Z</dcterms:created>
  <dcterms:modified xsi:type="dcterms:W3CDTF">2017-03-08T16:49:03Z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946b42c9-e55d-470b-8c8f-68e85a03013c</vt:lpwstr>
  </property>
  <property fmtid="{D5CDD505-2E9C-101B-9397-08002B2CF9AE}" pid="3" name="ContentTypeId">
    <vt:lpwstr>0x0101002F0F376F5206C24AB60681C4EE5F9EC8</vt:lpwstr>
  </property>
</Properties>
</file>